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T Sans Narrow"/>
      <p:regular r:id="rId35"/>
      <p:bold r:id="rId36"/>
    </p:embeddedFont>
    <p:embeddedFont>
      <p:font typeface="Ubuntu Mono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Mono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TSansNarrow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UbuntuMono-regular.fntdata"/><Relationship Id="rId14" Type="http://schemas.openxmlformats.org/officeDocument/2006/relationships/slide" Target="slides/slide9.xml"/><Relationship Id="rId36" Type="http://schemas.openxmlformats.org/officeDocument/2006/relationships/font" Target="fonts/PTSansNarrow-bold.fntdata"/><Relationship Id="rId17" Type="http://schemas.openxmlformats.org/officeDocument/2006/relationships/slide" Target="slides/slide12.xml"/><Relationship Id="rId39" Type="http://schemas.openxmlformats.org/officeDocument/2006/relationships/font" Target="fonts/UbuntuMono-italic.fntdata"/><Relationship Id="rId16" Type="http://schemas.openxmlformats.org/officeDocument/2006/relationships/slide" Target="slides/slide11.xml"/><Relationship Id="rId38" Type="http://schemas.openxmlformats.org/officeDocument/2006/relationships/font" Target="fonts/Ubuntu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db84bf132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db84bf132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db84bf132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db84bf132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ce2828b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ce2828b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bcab7f1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bcab7f1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bcab7f12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bcab7f12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bcab7f12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bcab7f12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ec256d9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ec256d9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db84bf132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db84bf132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bcab7f12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bcab7f12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db84bf13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db84bf13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cab7f1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cab7f1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db84bf132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db84bf132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db84bf132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db84bf132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db84bf132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db84bf132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db84bf132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db84bf132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db84bf132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db84bf132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bcab7f12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bcab7f12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d3cc50bc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d3cc50bc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d3cc50bc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d3cc50b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ce2828b8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bce2828b8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d3cc50bc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d3cc50bc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bcab7f12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bcab7f12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bcab7f1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bcab7f1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bcab7f1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bcab7f1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db84bf13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db84bf13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db84bf13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db84bf13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bcab7f1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bcab7f1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db84bf13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db84bf13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1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tGRCzLBWuGT3G7G87e3tZ0LQ-ivWVxA0JYlIxfV63kc/edit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upport.microsoft.com/en-us/windows/zip-and-unzip-files-f6dde0a7-0fec-8294-e1d3-703ed85e7ebc" TargetMode="External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upport.apple.com/guide/mac-help/mchlp2528/mac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ol.ntu.edu.tw/courses/4793" TargetMode="External"/><Relationship Id="rId4" Type="http://schemas.openxmlformats.org/officeDocument/2006/relationships/hyperlink" Target="mailto:ntu-ml-2021spring-ta@googlegroups.com" TargetMode="Externa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s.google.com/machine-learning/crash-course/regularization-for-simplicity/video-lecture" TargetMode="External"/><Relationship Id="rId10" Type="http://schemas.openxmlformats.org/officeDocument/2006/relationships/hyperlink" Target="https://www.youtube.com/watch?v=ibJpTrp5mcE" TargetMode="External"/><Relationship Id="rId13" Type="http://schemas.openxmlformats.org/officeDocument/2006/relationships/hyperlink" Target="https://pytorch.org/docs/stable/index.html" TargetMode="External"/><Relationship Id="rId12" Type="http://schemas.openxmlformats.org/officeDocument/2006/relationships/hyperlink" Target="https://developers.google.com/machine-learning/crash-course/training-neural-networks/video-lectur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fegAeph9UaA" TargetMode="External"/><Relationship Id="rId4" Type="http://schemas.openxmlformats.org/officeDocument/2006/relationships/hyperlink" Target="https://www.youtube.com/watch?v=yKKNr-QKz2Q" TargetMode="External"/><Relationship Id="rId9" Type="http://schemas.openxmlformats.org/officeDocument/2006/relationships/hyperlink" Target="https://www.youtube.com/watch?v=Dr-WRlEFefw" TargetMode="External"/><Relationship Id="rId14" Type="http://schemas.openxmlformats.org/officeDocument/2006/relationships/hyperlink" Target="https://www.google.com/" TargetMode="External"/><Relationship Id="rId5" Type="http://schemas.openxmlformats.org/officeDocument/2006/relationships/hyperlink" Target="https://www.youtube.com/watch?v=1_HBTJyWgNA" TargetMode="External"/><Relationship Id="rId6" Type="http://schemas.openxmlformats.org/officeDocument/2006/relationships/hyperlink" Target="https://www.youtube.com/watch?v=wzPAInDF_gI" TargetMode="External"/><Relationship Id="rId7" Type="http://schemas.openxmlformats.org/officeDocument/2006/relationships/hyperlink" Target="https://www.youtube.com/watch?v=1UqCjFQiiy0" TargetMode="External"/><Relationship Id="rId8" Type="http://schemas.openxmlformats.org/officeDocument/2006/relationships/hyperlink" Target="https://www.youtube.com/watch?v=On1N8u1z2N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264805"/>
            <a:ext cx="7136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Machine Learning HW1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COVID-19 Cases Prediction</a:t>
            </a:r>
            <a:endParaRPr sz="48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54"/>
            <a:ext cx="4870500" cy="1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ML TAs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ntu-ml-2021spring-ta@googlegroups.com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Training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0" y="2302175"/>
            <a:ext cx="8928402" cy="179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59750" y="1632150"/>
            <a:ext cx="18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state one-hot encoding (40)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2013500" y="1632150"/>
            <a:ext cx="21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1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104600" y="2302175"/>
            <a:ext cx="1723200" cy="179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1876400" y="2302175"/>
            <a:ext cx="23751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4251500" y="2302175"/>
            <a:ext cx="23751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6626600" y="2302175"/>
            <a:ext cx="24297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4388600" y="1632150"/>
            <a:ext cx="21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2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6905150" y="1627450"/>
            <a:ext cx="17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3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3357150" y="4543575"/>
            <a:ext cx="24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Open Sans"/>
                <a:ea typeface="Open Sans"/>
                <a:cs typeface="Open Sans"/>
                <a:sym typeface="Open Sans"/>
              </a:rPr>
              <a:t>1 row = 1 sample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8923700" y="2302175"/>
            <a:ext cx="132600" cy="1797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8170200" y="4158450"/>
            <a:ext cx="9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tested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positive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311700" y="119012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covid.train.csv </a:t>
            </a:r>
            <a:r>
              <a:rPr lang="zh-TW"/>
              <a:t>(2700 samples)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Testing</a:t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0" r="1448" t="0"/>
          <a:stretch/>
        </p:blipFill>
        <p:spPr>
          <a:xfrm>
            <a:off x="107800" y="2302175"/>
            <a:ext cx="8799100" cy="17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59750" y="1632150"/>
            <a:ext cx="18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state one-hot encoding (40)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2013500" y="1632150"/>
            <a:ext cx="21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1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104600" y="2302175"/>
            <a:ext cx="1723200" cy="179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1876400" y="2302175"/>
            <a:ext cx="23751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4251500" y="2302175"/>
            <a:ext cx="23751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6626600" y="2302175"/>
            <a:ext cx="22803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4388600" y="1632150"/>
            <a:ext cx="21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2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6905150" y="1627450"/>
            <a:ext cx="17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3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3357150" y="4543575"/>
            <a:ext cx="24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Open Sans"/>
                <a:ea typeface="Open Sans"/>
                <a:cs typeface="Open Sans"/>
                <a:sym typeface="Open Sans"/>
              </a:rPr>
              <a:t>1 row = 1 sample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311700" y="1197938"/>
            <a:ext cx="8520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covid.test.csv </a:t>
            </a:r>
            <a:r>
              <a:rPr lang="zh-TW"/>
              <a:t>(893 samples)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Metric</a:t>
            </a:r>
            <a:endParaRPr/>
          </a:p>
        </p:txBody>
      </p:sp>
      <p:sp>
        <p:nvSpPr>
          <p:cNvPr id="227" name="Google Shape;227;p24"/>
          <p:cNvSpPr txBox="1"/>
          <p:nvPr>
            <p:ph idx="1" type="body"/>
          </p:nvPr>
        </p:nvSpPr>
        <p:spPr>
          <a:xfrm>
            <a:off x="311700" y="1266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Root Mean Squared Error (RMSE)</a:t>
            </a:r>
            <a:endParaRPr b="1"/>
          </a:p>
        </p:txBody>
      </p:sp>
      <p:pic>
        <p:nvPicPr>
          <p:cNvPr descr="\mathrm{RMSE}= \sqrt{ \frac{1}{N} \sum_{n=1}^N \left( f(\mathbf{x}^n) - \hat{y}^n \right)^2}" id="228" name="Google Shape;228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13" y="2312304"/>
            <a:ext cx="5125766" cy="71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4"/>
          <p:cNvGrpSpPr/>
          <p:nvPr/>
        </p:nvGrpSpPr>
        <p:grpSpPr>
          <a:xfrm>
            <a:off x="4920750" y="2958050"/>
            <a:ext cx="1598100" cy="1711500"/>
            <a:chOff x="4920750" y="2958050"/>
            <a:chExt cx="1598100" cy="1711500"/>
          </a:xfrm>
        </p:grpSpPr>
        <p:sp>
          <p:nvSpPr>
            <p:cNvPr id="230" name="Google Shape;230;p24"/>
            <p:cNvSpPr txBox="1"/>
            <p:nvPr/>
          </p:nvSpPr>
          <p:spPr>
            <a:xfrm>
              <a:off x="4920750" y="3992450"/>
              <a:ext cx="1598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input features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(testing data)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1" name="Google Shape;231;p24"/>
            <p:cNvCxnSpPr>
              <a:stCxn id="230" idx="0"/>
            </p:cNvCxnSpPr>
            <p:nvPr/>
          </p:nvCxnSpPr>
          <p:spPr>
            <a:xfrm rot="10800000">
              <a:off x="5719800" y="2958050"/>
              <a:ext cx="0" cy="1034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2" name="Google Shape;232;p24"/>
          <p:cNvGrpSpPr/>
          <p:nvPr/>
        </p:nvGrpSpPr>
        <p:grpSpPr>
          <a:xfrm>
            <a:off x="3816900" y="2920275"/>
            <a:ext cx="1486800" cy="826800"/>
            <a:chOff x="3816900" y="2920275"/>
            <a:chExt cx="1486800" cy="826800"/>
          </a:xfrm>
        </p:grpSpPr>
        <p:sp>
          <p:nvSpPr>
            <p:cNvPr id="233" name="Google Shape;233;p24"/>
            <p:cNvSpPr txBox="1"/>
            <p:nvPr/>
          </p:nvSpPr>
          <p:spPr>
            <a:xfrm>
              <a:off x="3816900" y="3315975"/>
              <a:ext cx="1392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your model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4" name="Google Shape;234;p24"/>
            <p:cNvCxnSpPr>
              <a:stCxn id="233" idx="0"/>
            </p:cNvCxnSpPr>
            <p:nvPr/>
          </p:nvCxnSpPr>
          <p:spPr>
            <a:xfrm flipH="1" rot="10800000">
              <a:off x="4513200" y="2920275"/>
              <a:ext cx="790500" cy="395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5" name="Google Shape;235;p24"/>
          <p:cNvGrpSpPr/>
          <p:nvPr/>
        </p:nvGrpSpPr>
        <p:grpSpPr>
          <a:xfrm>
            <a:off x="6358725" y="2958075"/>
            <a:ext cx="2138400" cy="1035000"/>
            <a:chOff x="6358725" y="2958075"/>
            <a:chExt cx="2138400" cy="1035000"/>
          </a:xfrm>
        </p:grpSpPr>
        <p:sp>
          <p:nvSpPr>
            <p:cNvPr id="236" name="Google Shape;236;p24"/>
            <p:cNvSpPr txBox="1"/>
            <p:nvPr/>
          </p:nvSpPr>
          <p:spPr>
            <a:xfrm>
              <a:off x="6358725" y="3315975"/>
              <a:ext cx="2138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ground truth label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(correct answer)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7" name="Google Shape;237;p24"/>
            <p:cNvCxnSpPr>
              <a:stCxn id="236" idx="0"/>
            </p:cNvCxnSpPr>
            <p:nvPr/>
          </p:nvCxnSpPr>
          <p:spPr>
            <a:xfrm rot="10800000">
              <a:off x="6688425" y="2958075"/>
              <a:ext cx="739500" cy="357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</a:t>
            </a:r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311700" y="1266325"/>
            <a:ext cx="8520600" cy="32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Link: TBA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Displayed name: </a:t>
            </a:r>
            <a:r>
              <a:rPr b="1" lang="zh-TW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&lt;student ID&gt;_&lt;anything&gt;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b06901020_puipui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For auditing, don’t put student ID in your displayed name.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Submission format: </a:t>
            </a:r>
            <a:r>
              <a:rPr b="1" lang="zh-TW">
                <a:latin typeface="Ubuntu Mono"/>
                <a:ea typeface="Ubuntu Mono"/>
                <a:cs typeface="Ubuntu Mono"/>
                <a:sym typeface="Ubuntu Mono"/>
              </a:rPr>
              <a:t>.csv</a:t>
            </a:r>
            <a:r>
              <a:rPr lang="zh-TW"/>
              <a:t> file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See sample code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3">
            <a:alphaModFix/>
          </a:blip>
          <a:srcRect b="46586" l="0" r="3044" t="0"/>
          <a:stretch/>
        </p:blipFill>
        <p:spPr>
          <a:xfrm>
            <a:off x="5184450" y="3503000"/>
            <a:ext cx="2267900" cy="11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-- Submission</a:t>
            </a:r>
            <a:endParaRPr/>
          </a:p>
        </p:txBody>
      </p:sp>
      <p:sp>
        <p:nvSpPr>
          <p:cNvPr id="250" name="Google Shape;250;p26"/>
          <p:cNvSpPr txBox="1"/>
          <p:nvPr>
            <p:ph idx="1" type="body"/>
          </p:nvPr>
        </p:nvSpPr>
        <p:spPr>
          <a:xfrm>
            <a:off x="311700" y="1266325"/>
            <a:ext cx="85206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may submit up to </a:t>
            </a:r>
            <a:r>
              <a:rPr b="1" lang="zh-TW">
                <a:solidFill>
                  <a:srgbClr val="FF0000"/>
                </a:solidFill>
              </a:rPr>
              <a:t>5</a:t>
            </a:r>
            <a:r>
              <a:rPr lang="zh-TW"/>
              <a:t> results each day (UTC).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 to </a:t>
            </a:r>
            <a:r>
              <a:rPr b="1" lang="zh-TW">
                <a:solidFill>
                  <a:srgbClr val="FF0000"/>
                </a:solidFill>
              </a:rPr>
              <a:t>2</a:t>
            </a:r>
            <a:r>
              <a:rPr lang="zh-TW"/>
              <a:t> submissions will be considered for the private leaderboard.</a:t>
            </a:r>
            <a:endParaRPr/>
          </a:p>
        </p:txBody>
      </p:sp>
      <p:grpSp>
        <p:nvGrpSpPr>
          <p:cNvPr id="251" name="Google Shape;251;p26"/>
          <p:cNvGrpSpPr/>
          <p:nvPr/>
        </p:nvGrpSpPr>
        <p:grpSpPr>
          <a:xfrm>
            <a:off x="337313" y="2165325"/>
            <a:ext cx="8469363" cy="2174675"/>
            <a:chOff x="337313" y="2051425"/>
            <a:chExt cx="8469363" cy="2174675"/>
          </a:xfrm>
        </p:grpSpPr>
        <p:pic>
          <p:nvPicPr>
            <p:cNvPr id="252" name="Google Shape;25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313" y="2051425"/>
              <a:ext cx="5608371" cy="2174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6"/>
            <p:cNvSpPr txBox="1"/>
            <p:nvPr/>
          </p:nvSpPr>
          <p:spPr>
            <a:xfrm>
              <a:off x="6458275" y="2553900"/>
              <a:ext cx="23484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remember to select </a:t>
              </a:r>
              <a:r>
                <a:rPr b="1" lang="zh-TW" sz="160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 results for your final scores before the competition ends!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4" name="Google Shape;254;p26"/>
            <p:cNvCxnSpPr>
              <a:stCxn id="253" idx="1"/>
            </p:cNvCxnSpPr>
            <p:nvPr/>
          </p:nvCxnSpPr>
          <p:spPr>
            <a:xfrm rot="10800000">
              <a:off x="5910475" y="2239350"/>
              <a:ext cx="547800" cy="899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5" name="Google Shape;255;p26"/>
            <p:cNvCxnSpPr>
              <a:stCxn id="253" idx="1"/>
            </p:cNvCxnSpPr>
            <p:nvPr/>
          </p:nvCxnSpPr>
          <p:spPr>
            <a:xfrm flipH="1">
              <a:off x="5959075" y="3138750"/>
              <a:ext cx="499200" cy="578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</a:t>
            </a:r>
            <a:endParaRPr/>
          </a:p>
        </p:txBody>
      </p:sp>
      <p:sp>
        <p:nvSpPr>
          <p:cNvPr id="261" name="Google Shape;261;p27"/>
          <p:cNvSpPr txBox="1"/>
          <p:nvPr>
            <p:ph idx="1" type="body"/>
          </p:nvPr>
        </p:nvSpPr>
        <p:spPr>
          <a:xfrm>
            <a:off x="311700" y="1266325"/>
            <a:ext cx="8520600" cy="35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5"/>
                </a:solidFill>
              </a:rPr>
              <a:t>Simple baseline   </a:t>
            </a:r>
            <a:r>
              <a:rPr lang="zh-TW">
                <a:solidFill>
                  <a:srgbClr val="6AA84F"/>
                </a:solidFill>
              </a:rPr>
              <a:t> </a:t>
            </a:r>
            <a:r>
              <a:rPr lang="zh-TW"/>
              <a:t>(public)                           +1 pt (sample 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5"/>
                </a:solidFill>
              </a:rPr>
              <a:t>Simple baseline   </a:t>
            </a:r>
            <a:r>
              <a:rPr lang="zh-TW"/>
              <a:t> (private)                         +1 pt (sample 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4"/>
                </a:solidFill>
              </a:rPr>
              <a:t>Medium baseline</a:t>
            </a:r>
            <a:r>
              <a:rPr lang="zh-TW"/>
              <a:t> (public)                           +1 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4"/>
                </a:solidFill>
              </a:rPr>
              <a:t>Medium baseline</a:t>
            </a:r>
            <a:r>
              <a:rPr lang="zh-TW"/>
              <a:t> (private)                         +1 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Strong baseline</a:t>
            </a:r>
            <a:r>
              <a:rPr lang="zh-TW"/>
              <a:t>    (public)                           +1 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Strong baseline</a:t>
            </a:r>
            <a:r>
              <a:rPr lang="zh-TW"/>
              <a:t>    (private)                         +1 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Upload code to NTU COOL                        +4 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/>
              <a:t>Total: 10 pts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-- Kaggle</a:t>
            </a:r>
            <a:endParaRPr/>
          </a:p>
        </p:txBody>
      </p:sp>
      <p:sp>
        <p:nvSpPr>
          <p:cNvPr id="267" name="Google Shape;267;p28"/>
          <p:cNvSpPr txBox="1"/>
          <p:nvPr>
            <p:ph idx="1" type="body"/>
          </p:nvPr>
        </p:nvSpPr>
        <p:spPr>
          <a:xfrm>
            <a:off x="311700" y="1266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baselines might be modified.</a:t>
            </a:r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 b="4589" l="1802" r="1802" t="0"/>
          <a:stretch/>
        </p:blipFill>
        <p:spPr>
          <a:xfrm>
            <a:off x="311700" y="2194825"/>
            <a:ext cx="8520602" cy="1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-- </a:t>
            </a:r>
            <a:r>
              <a:rPr lang="zh-TW"/>
              <a:t>Bonus</a:t>
            </a:r>
            <a:endParaRPr/>
          </a:p>
        </p:txBody>
      </p:sp>
      <p:sp>
        <p:nvSpPr>
          <p:cNvPr id="274" name="Google Shape;274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got 10 points, we make your code </a:t>
            </a:r>
            <a:r>
              <a:rPr b="1" lang="zh-TW"/>
              <a:t>public</a:t>
            </a:r>
            <a:r>
              <a:rPr lang="zh-TW"/>
              <a:t> to the whole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this case, if you also submit </a:t>
            </a:r>
            <a:r>
              <a:rPr b="1" lang="zh-TW"/>
              <a:t>a PDF report briefly describing your methods</a:t>
            </a:r>
            <a:r>
              <a:rPr lang="zh-TW"/>
              <a:t> (&lt;100 words in English), you get a bonus of </a:t>
            </a:r>
            <a:r>
              <a:rPr b="1" lang="zh-TW"/>
              <a:t>0.5 pt</a:t>
            </a:r>
            <a:r>
              <a:rPr lang="zh-TW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(your report will also be available to all students)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Report template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280" name="Google Shape;280;p30"/>
          <p:cNvSpPr txBox="1"/>
          <p:nvPr>
            <p:ph idx="1" type="body"/>
          </p:nvPr>
        </p:nvSpPr>
        <p:spPr>
          <a:xfrm>
            <a:off x="311700" y="1266325"/>
            <a:ext cx="8520600" cy="31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NTU COOL</a:t>
            </a:r>
            <a:r>
              <a:rPr lang="zh-TW"/>
              <a:t> (4pts)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Compress your code and report into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&lt;student ID&gt;_hw1_v&lt;version&gt;.zip</a:t>
            </a:r>
            <a:endParaRPr b="1">
              <a:solidFill>
                <a:srgbClr val="00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Ubuntu Mono"/>
                <a:ea typeface="Ubuntu Mono"/>
                <a:cs typeface="Ubuntu Mono"/>
                <a:sym typeface="Ubuntu Mono"/>
              </a:rPr>
              <a:t>		e.g. b06901020_hw1_v1.zip (versions: 1, 2, 3, ...)</a:t>
            </a: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TW">
                <a:solidFill>
                  <a:srgbClr val="FF0000"/>
                </a:solidFill>
              </a:rPr>
              <a:t>Do not submit your model or dataset.</a:t>
            </a:r>
            <a:endParaRPr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TW">
                <a:solidFill>
                  <a:srgbClr val="FF0000"/>
                </a:solidFill>
              </a:rPr>
              <a:t>If your code is not reasonable, your semester grade x 0.9.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311700" y="1266325"/>
            <a:ext cx="8520600" cy="12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.zip</a:t>
            </a:r>
            <a:r>
              <a:rPr lang="zh-TW"/>
              <a:t> file should include only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zh-TW"/>
              <a:t>Code</a:t>
            </a:r>
            <a:r>
              <a:rPr lang="zh-TW"/>
              <a:t>: either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.py</a:t>
            </a:r>
            <a:r>
              <a:rPr lang="zh-TW"/>
              <a:t> or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.ipynb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zh-TW"/>
              <a:t>Report</a:t>
            </a:r>
            <a:r>
              <a:rPr lang="zh-TW"/>
              <a:t>: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.pdf</a:t>
            </a:r>
            <a:r>
              <a:rPr lang="zh-TW"/>
              <a:t> (only for those who passed </a:t>
            </a:r>
            <a:r>
              <a:rPr b="1" lang="zh-TW"/>
              <a:t>all</a:t>
            </a:r>
            <a:r>
              <a:rPr lang="zh-TW"/>
              <a:t> baselines)</a:t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 rotWithShape="1">
          <a:blip r:embed="rId3">
            <a:alphaModFix/>
          </a:blip>
          <a:srcRect b="45994" l="34783" r="36790" t="17704"/>
          <a:stretch/>
        </p:blipFill>
        <p:spPr>
          <a:xfrm>
            <a:off x="3050329" y="3131425"/>
            <a:ext cx="3043351" cy="14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>
            <p:ph idx="1" type="body"/>
          </p:nvPr>
        </p:nvSpPr>
        <p:spPr>
          <a:xfrm>
            <a:off x="311700" y="2482825"/>
            <a:ext cx="85206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Example: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05275"/>
            <a:ext cx="48030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Objectives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 Description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Evaluation Metric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Grading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Code Submission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Deadlines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Regulations again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Useful Links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311700" y="1266325"/>
            <a:ext cx="40761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download your code from Google Colab?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827" y="308275"/>
            <a:ext cx="2726875" cy="4526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32"/>
          <p:cNvCxnSpPr/>
          <p:nvPr/>
        </p:nvCxnSpPr>
        <p:spPr>
          <a:xfrm>
            <a:off x="3821450" y="4458350"/>
            <a:ext cx="99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2"/>
          <p:cNvSpPr/>
          <p:nvPr/>
        </p:nvSpPr>
        <p:spPr>
          <a:xfrm>
            <a:off x="4868650" y="304300"/>
            <a:ext cx="402300" cy="2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311700" y="1266325"/>
            <a:ext cx="85206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compress your folder?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 1 (for Windows users)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https://support.microsoft.com/en-us/windows/zip-and-unzip-files-f6dde0a7-0fec-8294-e1d3-703ed85e7ebc</a:t>
            </a:r>
            <a:endParaRPr sz="1100"/>
          </a:p>
        </p:txBody>
      </p:sp>
      <p:pic>
        <p:nvPicPr>
          <p:cNvPr id="304" name="Google Shape;3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975" y="2348450"/>
            <a:ext cx="4516048" cy="25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/>
          <p:nvPr/>
        </p:nvSpPr>
        <p:spPr>
          <a:xfrm>
            <a:off x="5793550" y="3483961"/>
            <a:ext cx="390000" cy="39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1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2013175" y="3693211"/>
            <a:ext cx="390000" cy="39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2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311700" y="1266325"/>
            <a:ext cx="85206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compress your folder?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 2 (for Mac users)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https://support.apple.com/guide/mac-help/mchlp2528/mac</a:t>
            </a:r>
            <a:endParaRPr sz="1200"/>
          </a:p>
        </p:txBody>
      </p:sp>
      <p:pic>
        <p:nvPicPr>
          <p:cNvPr id="313" name="Google Shape;313;p34"/>
          <p:cNvPicPr preferRelativeResize="0"/>
          <p:nvPr/>
        </p:nvPicPr>
        <p:blipFill rotWithShape="1">
          <a:blip r:embed="rId4">
            <a:alphaModFix/>
          </a:blip>
          <a:srcRect b="0" l="18825" r="38571" t="17321"/>
          <a:stretch/>
        </p:blipFill>
        <p:spPr>
          <a:xfrm>
            <a:off x="1648137" y="2397025"/>
            <a:ext cx="3231274" cy="241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4879400" y="4192825"/>
            <a:ext cx="36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Compress “b06901020_hw1_v1”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311700" y="1266325"/>
            <a:ext cx="8520600" cy="23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compress your folder?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 3 (command line)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zip -r &lt;name&gt;.zip &lt;directory name&gt;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e.g.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zip -r b06901020_hw1_v1.zip b06901020_hw1_v1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Deadlines</a:t>
            </a:r>
            <a:endParaRPr/>
          </a:p>
        </p:txBody>
      </p:sp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311700" y="1266325"/>
            <a:ext cx="85206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Kaggle</a:t>
            </a:r>
            <a:endParaRPr b="1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</a:rPr>
              <a:t>2021/03/26 23:59 (UTC+8)</a:t>
            </a:r>
            <a:endParaRPr b="1" sz="22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Code Submission (NTU COOL)</a:t>
            </a:r>
            <a:endParaRPr b="1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</a:rPr>
              <a:t>2021/03/28 23:59 (UTC+8)</a:t>
            </a:r>
            <a:endParaRPr b="1" sz="2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</a:rPr>
              <a:t>No late submission!</a:t>
            </a:r>
            <a:endParaRPr b="1" sz="2200">
              <a:solidFill>
                <a:srgbClr val="FF0000"/>
              </a:solidFill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</a:rPr>
              <a:t>Submit early!</a:t>
            </a:r>
            <a:endParaRPr b="1"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Hints</a:t>
            </a:r>
            <a:endParaRPr/>
          </a:p>
        </p:txBody>
      </p:sp>
      <p:sp>
        <p:nvSpPr>
          <p:cNvPr id="332" name="Google Shape;332;p37"/>
          <p:cNvSpPr txBox="1"/>
          <p:nvPr>
            <p:ph idx="1" type="body"/>
          </p:nvPr>
        </p:nvSpPr>
        <p:spPr>
          <a:xfrm>
            <a:off x="311700" y="1190125"/>
            <a:ext cx="8520600" cy="3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Simple Baseline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Sample code (TBA)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Medium Baseline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Feature selection: </a:t>
            </a:r>
            <a:r>
              <a:rPr lang="zh-TW"/>
              <a:t>40 states + 2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tested_positive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(will be demonstrated in class)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Strong Baseline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Feature selection (what other features are useful?)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DNN architecture (layers? dimension? activation function?)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Training (mini-batch? optimizer? learning rate?)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L2 regularization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There are some mistakes in the sample code, can you find them?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Regulations Again</a:t>
            </a:r>
            <a:endParaRPr/>
          </a:p>
        </p:txBody>
      </p:sp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311700" y="1266325"/>
            <a:ext cx="85206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should finish your homework on your 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should NOT modify your prediction files manually.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 NOT share codes or prediction files with any living creatures.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 NOT use any approaches to submit your results more than 5 times a day.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 NOT search or use additional data or pre-trained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</a:t>
            </a:r>
            <a:r>
              <a:rPr b="1" lang="zh-TW">
                <a:solidFill>
                  <a:srgbClr val="FF0000"/>
                </a:solidFill>
              </a:rPr>
              <a:t>final grade x 0.9 </a:t>
            </a:r>
            <a:r>
              <a:rPr lang="zh-TW"/>
              <a:t>if you violate any of the above rules.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Prof. Lee &amp; TAs preserve the rights to change the rules &amp; grades.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any questions, you can ask us via...</a:t>
            </a:r>
            <a:endParaRPr/>
          </a:p>
        </p:txBody>
      </p:sp>
      <p:sp>
        <p:nvSpPr>
          <p:cNvPr id="344" name="Google Shape;344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NTU COOL</a:t>
            </a:r>
            <a:r>
              <a:rPr lang="zh-TW"/>
              <a:t> (recommended)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https://cool.ntu.edu.tw/courses/4793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Email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ntu-ml-2021spring-ta@googlegroups.com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Title should begin with “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[hw1]</a:t>
            </a:r>
            <a:r>
              <a:rPr lang="zh-TW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 hour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Each Friday during class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Links</a:t>
            </a:r>
            <a:endParaRPr/>
          </a:p>
        </p:txBody>
      </p:sp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311700" y="1266325"/>
            <a:ext cx="85206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Hung-yi Lee, </a:t>
            </a:r>
            <a:r>
              <a:rPr lang="zh-TW"/>
              <a:t>Regression &amp; Gradient Descent (Mandarin)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(</a:t>
            </a:r>
            <a:r>
              <a:rPr lang="zh-TW" u="sng">
                <a:solidFill>
                  <a:schemeClr val="hlink"/>
                </a:solidFill>
                <a:hlinkClick r:id="rId3"/>
              </a:rPr>
              <a:t>link1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link2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link3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link4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7"/>
              </a:rPr>
              <a:t>link5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8"/>
              </a:rPr>
              <a:t>link6</a:t>
            </a:r>
            <a:r>
              <a:rPr lang="zh-TW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Hung-yi Lee, Tips for Training Deep Networks</a:t>
            </a:r>
            <a:r>
              <a:rPr lang="zh-TW"/>
              <a:t> (Mandarin)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(</a:t>
            </a:r>
            <a:r>
              <a:rPr lang="zh-TW" u="sng">
                <a:solidFill>
                  <a:schemeClr val="hlink"/>
                </a:solidFill>
                <a:hlinkClick r:id="rId9"/>
              </a:rPr>
              <a:t>link1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10"/>
              </a:rPr>
              <a:t>link2</a:t>
            </a:r>
            <a:r>
              <a:rPr lang="zh-TW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Google Machine Learning Crash Course (English)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(</a:t>
            </a:r>
            <a:r>
              <a:rPr lang="zh-TW" u="sng">
                <a:solidFill>
                  <a:schemeClr val="hlink"/>
                </a:solidFill>
                <a:hlinkClick r:id="rId11"/>
              </a:rPr>
              <a:t>Regularization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12"/>
              </a:rPr>
              <a:t>NN Training</a:t>
            </a:r>
            <a:r>
              <a:rPr lang="zh-TW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13"/>
              </a:rPr>
              <a:t>https://pytorch.org/docs/stable/index.html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14"/>
              </a:rPr>
              <a:t>https://www.google.com/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(If Google or Stackoverflow can solve your problems, you may take advantage of them before asking TAs.)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idx="1" type="body"/>
          </p:nvPr>
        </p:nvSpPr>
        <p:spPr>
          <a:xfrm>
            <a:off x="1444800" y="96500"/>
            <a:ext cx="6254400" cy="6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/>
              <a:t>Have fun and wish you good luck!</a:t>
            </a:r>
            <a:endParaRPr b="1" sz="2400"/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776" y="717800"/>
            <a:ext cx="3818425" cy="419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Objectives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Solve a </a:t>
            </a:r>
            <a:r>
              <a:rPr b="1" lang="zh-TW"/>
              <a:t>regression</a:t>
            </a:r>
            <a:r>
              <a:rPr lang="zh-TW"/>
              <a:t> problem with </a:t>
            </a:r>
            <a:r>
              <a:rPr b="1" lang="zh-TW"/>
              <a:t>deep neural networks</a:t>
            </a:r>
            <a:r>
              <a:rPr lang="zh-TW"/>
              <a:t> (DNN).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Understand basic DNN training tips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e.g. hyper-parameter tuning, feature selection, regularization, 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Get familiar with </a:t>
            </a:r>
            <a:r>
              <a:rPr b="1" lang="zh-TW"/>
              <a:t>PyTorch</a:t>
            </a:r>
            <a:r>
              <a:rPr lang="zh-TW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Description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4958100" cy="17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COVID-19 Cases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Source: </a:t>
            </a:r>
            <a:r>
              <a:rPr lang="zh-TW"/>
              <a:t>Delphi group @ CMU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A daily survey since April 2020 via facebook.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95900" y="3422975"/>
            <a:ext cx="458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Do not attempt to find any related data! 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Using additional data is prohibited and your final grade x 0.9 !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675" y="667875"/>
            <a:ext cx="3886374" cy="380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Description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Given survey results in the </a:t>
            </a:r>
            <a:r>
              <a:rPr b="1" lang="zh-TW"/>
              <a:t>past 3 days</a:t>
            </a:r>
            <a:r>
              <a:rPr lang="zh-TW"/>
              <a:t> in a specific </a:t>
            </a:r>
            <a:r>
              <a:rPr b="1" lang="zh-TW"/>
              <a:t>state</a:t>
            </a:r>
            <a:r>
              <a:rPr lang="zh-TW"/>
              <a:t> in U.S., then predict the percentage of </a:t>
            </a:r>
            <a:r>
              <a:rPr b="1" lang="zh-TW"/>
              <a:t>new tested positive cases</a:t>
            </a:r>
            <a:r>
              <a:rPr lang="zh-TW"/>
              <a:t> in the 3rd day.</a:t>
            </a: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604863" y="2495975"/>
            <a:ext cx="2291513" cy="1916013"/>
            <a:chOff x="1365413" y="2495975"/>
            <a:chExt cx="2291513" cy="1916013"/>
          </a:xfrm>
        </p:grpSpPr>
        <p:grpSp>
          <p:nvGrpSpPr>
            <p:cNvPr id="95" name="Google Shape;95;p17"/>
            <p:cNvGrpSpPr/>
            <p:nvPr/>
          </p:nvGrpSpPr>
          <p:grpSpPr>
            <a:xfrm>
              <a:off x="1365413" y="2495975"/>
              <a:ext cx="2291513" cy="1515813"/>
              <a:chOff x="1365413" y="2495975"/>
              <a:chExt cx="2291513" cy="1515813"/>
            </a:xfrm>
          </p:grpSpPr>
          <p:pic>
            <p:nvPicPr>
              <p:cNvPr id="96" name="Google Shape;96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69550" y="2495975"/>
                <a:ext cx="900225" cy="90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2577" y="2495975"/>
                <a:ext cx="900225" cy="90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" name="Google Shape;98;p17"/>
              <p:cNvSpPr txBox="1"/>
              <p:nvPr/>
            </p:nvSpPr>
            <p:spPr>
              <a:xfrm>
                <a:off x="1365413" y="3396188"/>
                <a:ext cx="110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survey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" name="Google Shape;99;p17"/>
              <p:cNvSpPr txBox="1"/>
              <p:nvPr/>
            </p:nvSpPr>
            <p:spPr>
              <a:xfrm>
                <a:off x="2548425" y="3396188"/>
                <a:ext cx="11085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positive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cases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0" name="Google Shape;100;p17"/>
            <p:cNvSpPr txBox="1"/>
            <p:nvPr/>
          </p:nvSpPr>
          <p:spPr>
            <a:xfrm>
              <a:off x="1956925" y="4011788"/>
              <a:ext cx="110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Open Sans"/>
                  <a:ea typeface="Open Sans"/>
                  <a:cs typeface="Open Sans"/>
                  <a:sym typeface="Open Sans"/>
                </a:rPr>
                <a:t>Day 1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3426238" y="2495975"/>
            <a:ext cx="2291513" cy="1916013"/>
            <a:chOff x="1365413" y="2495975"/>
            <a:chExt cx="2291513" cy="1916013"/>
          </a:xfrm>
        </p:grpSpPr>
        <p:grpSp>
          <p:nvGrpSpPr>
            <p:cNvPr id="102" name="Google Shape;102;p17"/>
            <p:cNvGrpSpPr/>
            <p:nvPr/>
          </p:nvGrpSpPr>
          <p:grpSpPr>
            <a:xfrm>
              <a:off x="1365413" y="2495975"/>
              <a:ext cx="2291513" cy="1515813"/>
              <a:chOff x="1365413" y="2495975"/>
              <a:chExt cx="2291513" cy="1515813"/>
            </a:xfrm>
          </p:grpSpPr>
          <p:pic>
            <p:nvPicPr>
              <p:cNvPr id="103" name="Google Shape;103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69550" y="2495975"/>
                <a:ext cx="900225" cy="90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2577" y="2495975"/>
                <a:ext cx="900225" cy="90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" name="Google Shape;105;p17"/>
              <p:cNvSpPr txBox="1"/>
              <p:nvPr/>
            </p:nvSpPr>
            <p:spPr>
              <a:xfrm>
                <a:off x="1365413" y="3396188"/>
                <a:ext cx="110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survey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17"/>
              <p:cNvSpPr txBox="1"/>
              <p:nvPr/>
            </p:nvSpPr>
            <p:spPr>
              <a:xfrm>
                <a:off x="2548425" y="3396188"/>
                <a:ext cx="11085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positive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cases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7" name="Google Shape;107;p17"/>
            <p:cNvSpPr txBox="1"/>
            <p:nvPr/>
          </p:nvSpPr>
          <p:spPr>
            <a:xfrm>
              <a:off x="1956925" y="4011788"/>
              <a:ext cx="110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Open Sans"/>
                  <a:ea typeface="Open Sans"/>
                  <a:cs typeface="Open Sans"/>
                  <a:sym typeface="Open Sans"/>
                </a:rPr>
                <a:t>Day 2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6247613" y="2495975"/>
            <a:ext cx="2291513" cy="1916013"/>
            <a:chOff x="6247613" y="2495975"/>
            <a:chExt cx="2291513" cy="1916013"/>
          </a:xfrm>
        </p:grpSpPr>
        <p:grpSp>
          <p:nvGrpSpPr>
            <p:cNvPr id="109" name="Google Shape;109;p17"/>
            <p:cNvGrpSpPr/>
            <p:nvPr/>
          </p:nvGrpSpPr>
          <p:grpSpPr>
            <a:xfrm>
              <a:off x="6247613" y="2495975"/>
              <a:ext cx="2291513" cy="1916013"/>
              <a:chOff x="1365413" y="2495975"/>
              <a:chExt cx="2291513" cy="1916013"/>
            </a:xfrm>
          </p:grpSpPr>
          <p:grpSp>
            <p:nvGrpSpPr>
              <p:cNvPr id="110" name="Google Shape;110;p17"/>
              <p:cNvGrpSpPr/>
              <p:nvPr/>
            </p:nvGrpSpPr>
            <p:grpSpPr>
              <a:xfrm>
                <a:off x="1365413" y="2495975"/>
                <a:ext cx="2291513" cy="1515813"/>
                <a:chOff x="1365413" y="2495975"/>
                <a:chExt cx="2291513" cy="1515813"/>
              </a:xfrm>
            </p:grpSpPr>
            <p:pic>
              <p:nvPicPr>
                <p:cNvPr id="111" name="Google Shape;111;p1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469550" y="2495975"/>
                  <a:ext cx="900225" cy="900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" name="Google Shape;112;p17"/>
                <p:cNvPicPr preferRelativeResize="0"/>
                <p:nvPr/>
              </p:nvPicPr>
              <p:blipFill>
                <a:blip r:embed="rId4">
                  <a:alphaModFix amt="10000"/>
                </a:blip>
                <a:stretch>
                  <a:fillRect/>
                </a:stretch>
              </p:blipFill>
              <p:spPr>
                <a:xfrm>
                  <a:off x="2652577" y="2495975"/>
                  <a:ext cx="900225" cy="900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3" name="Google Shape;113;p17"/>
                <p:cNvSpPr txBox="1"/>
                <p:nvPr/>
              </p:nvSpPr>
              <p:spPr>
                <a:xfrm>
                  <a:off x="1365413" y="3396188"/>
                  <a:ext cx="1108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>
                      <a:latin typeface="Open Sans"/>
                      <a:ea typeface="Open Sans"/>
                      <a:cs typeface="Open Sans"/>
                      <a:sym typeface="Open Sans"/>
                    </a:rPr>
                    <a:t>survey</a:t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4" name="Google Shape;114;p17"/>
                <p:cNvSpPr txBox="1"/>
                <p:nvPr/>
              </p:nvSpPr>
              <p:spPr>
                <a:xfrm>
                  <a:off x="2548425" y="3396188"/>
                  <a:ext cx="1108500" cy="6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TW">
                      <a:solidFill>
                        <a:srgbClr val="FF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positive</a:t>
                  </a:r>
                  <a:endParaRPr b="1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TW">
                      <a:solidFill>
                        <a:srgbClr val="FF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cases</a:t>
                  </a:r>
                  <a:endParaRPr b="1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15" name="Google Shape;115;p17"/>
              <p:cNvSpPr txBox="1"/>
              <p:nvPr/>
            </p:nvSpPr>
            <p:spPr>
              <a:xfrm>
                <a:off x="1956925" y="4011788"/>
                <a:ext cx="110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>
                    <a:latin typeface="Open Sans"/>
                    <a:ea typeface="Open Sans"/>
                    <a:cs typeface="Open Sans"/>
                    <a:sym typeface="Open Sans"/>
                  </a:rPr>
                  <a:t>Day 3</a:t>
                </a:r>
                <a:endParaRPr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6" name="Google Shape;11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90950" y="2627050"/>
              <a:ext cx="598675" cy="598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Delphi's COVID-19 Surveys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15" y="1874615"/>
            <a:ext cx="1374975" cy="13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789" y="1975337"/>
            <a:ext cx="1173500" cy="11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5921" y="1614316"/>
            <a:ext cx="791351" cy="791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>
            <a:endCxn id="123" idx="1"/>
          </p:cNvCxnSpPr>
          <p:nvPr/>
        </p:nvCxnSpPr>
        <p:spPr>
          <a:xfrm>
            <a:off x="3430189" y="2562099"/>
            <a:ext cx="2202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8"/>
          <p:cNvSpPr txBox="1"/>
          <p:nvPr/>
        </p:nvSpPr>
        <p:spPr>
          <a:xfrm>
            <a:off x="1328500" y="3396825"/>
            <a:ext cx="640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Conducted surveys via facebook (every day &amp; every state)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Survey: symptoms, COVID-19 testing, social distancing, mental health, demographics, economic effects, ...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Delphi's COVID-19 Surveys</a:t>
            </a:r>
            <a:endParaRPr/>
          </a:p>
        </p:txBody>
      </p:sp>
      <p:grpSp>
        <p:nvGrpSpPr>
          <p:cNvPr id="132" name="Google Shape;132;p19"/>
          <p:cNvGrpSpPr/>
          <p:nvPr/>
        </p:nvGrpSpPr>
        <p:grpSpPr>
          <a:xfrm>
            <a:off x="287050" y="1469609"/>
            <a:ext cx="2318485" cy="2066291"/>
            <a:chOff x="5095025" y="2018300"/>
            <a:chExt cx="3111225" cy="2772800"/>
          </a:xfrm>
        </p:grpSpPr>
        <p:pic>
          <p:nvPicPr>
            <p:cNvPr id="133" name="Google Shape;13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20183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20183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20183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23676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23676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23676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27614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27614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27614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311075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311075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311075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34047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34047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34047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37540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37540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37540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19"/>
          <p:cNvGrpSpPr/>
          <p:nvPr/>
        </p:nvGrpSpPr>
        <p:grpSpPr>
          <a:xfrm>
            <a:off x="4745608" y="2222874"/>
            <a:ext cx="1658080" cy="1818876"/>
            <a:chOff x="4745608" y="2222874"/>
            <a:chExt cx="1658080" cy="1818876"/>
          </a:xfrm>
        </p:grpSpPr>
        <p:pic>
          <p:nvPicPr>
            <p:cNvPr id="152" name="Google Shape;15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6329" y="2222874"/>
              <a:ext cx="824521" cy="824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9"/>
            <p:cNvSpPr txBox="1"/>
            <p:nvPr/>
          </p:nvSpPr>
          <p:spPr>
            <a:xfrm>
              <a:off x="5313488" y="3610650"/>
              <a:ext cx="109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survey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54" name="Google Shape;154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45608" y="2445915"/>
              <a:ext cx="378476" cy="3784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9"/>
          <p:cNvGrpSpPr/>
          <p:nvPr/>
        </p:nvGrpSpPr>
        <p:grpSpPr>
          <a:xfrm>
            <a:off x="6593088" y="2222888"/>
            <a:ext cx="2318400" cy="2188163"/>
            <a:chOff x="6593088" y="2222888"/>
            <a:chExt cx="2318400" cy="2188163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93788" y="2222888"/>
              <a:ext cx="824525" cy="824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 txBox="1"/>
            <p:nvPr/>
          </p:nvSpPr>
          <p:spPr>
            <a:xfrm>
              <a:off x="6593088" y="3241350"/>
              <a:ext cx="23184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latin typeface="Open Sans"/>
                  <a:ea typeface="Open Sans"/>
                  <a:cs typeface="Open Sans"/>
                  <a:sym typeface="Open Sans"/>
                </a:rPr>
                <a:t>estimation for all population in that state</a:t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latin typeface="Open Sans"/>
                  <a:ea typeface="Open Sans"/>
                  <a:cs typeface="Open Sans"/>
                  <a:sym typeface="Open Sans"/>
                </a:rPr>
                <a:t>(data we are using)</a:t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58" name="Google Shape;15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93095" y="2445915"/>
              <a:ext cx="378476" cy="3784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9"/>
          <p:cNvSpPr txBox="1"/>
          <p:nvPr/>
        </p:nvSpPr>
        <p:spPr>
          <a:xfrm>
            <a:off x="232511" y="3487650"/>
            <a:ext cx="242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All population in a certain state of the U.S.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2898133" y="2222875"/>
            <a:ext cx="2071594" cy="1818875"/>
            <a:chOff x="2898133" y="2222875"/>
            <a:chExt cx="2071594" cy="1818875"/>
          </a:xfrm>
        </p:grpSpPr>
        <p:pic>
          <p:nvPicPr>
            <p:cNvPr id="161" name="Google Shape;161;p19"/>
            <p:cNvPicPr preferRelativeResize="0"/>
            <p:nvPr/>
          </p:nvPicPr>
          <p:blipFill rotWithShape="1">
            <a:blip r:embed="rId7">
              <a:alphaModFix/>
            </a:blip>
            <a:srcRect b="0" l="0" r="0" t="20489"/>
            <a:stretch/>
          </p:blipFill>
          <p:spPr>
            <a:xfrm>
              <a:off x="3569175" y="2222875"/>
              <a:ext cx="1037075" cy="824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9"/>
            <p:cNvSpPr txBox="1"/>
            <p:nvPr/>
          </p:nvSpPr>
          <p:spPr>
            <a:xfrm>
              <a:off x="3205727" y="3610650"/>
              <a:ext cx="1764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some samples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63" name="Google Shape;16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8133" y="2445915"/>
              <a:ext cx="378476" cy="3784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</a:t>
            </a:r>
            <a:r>
              <a:rPr lang="zh-TW"/>
              <a:t> -- Delphi's COVID-19 Surveys</a:t>
            </a:r>
            <a:endParaRPr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11700" y="1266325"/>
            <a:ext cx="6329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States</a:t>
            </a:r>
            <a:r>
              <a:rPr lang="zh-TW"/>
              <a:t> (40, encoded to </a:t>
            </a:r>
            <a:r>
              <a:rPr b="1" lang="zh-TW"/>
              <a:t>one-hot</a:t>
            </a:r>
            <a:r>
              <a:rPr lang="zh-TW"/>
              <a:t> vectors)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AL, AK, AZ,</a:t>
            </a:r>
            <a:r>
              <a:rPr lang="zh-TW"/>
              <a:t> </a:t>
            </a:r>
            <a:r>
              <a:rPr lang="zh-TW"/>
              <a:t>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COVID-like illness</a:t>
            </a:r>
            <a:r>
              <a:rPr lang="zh-TW"/>
              <a:t> (4)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cli,ili</a:t>
            </a:r>
            <a:r>
              <a:rPr lang="zh-TW"/>
              <a:t> (influenza-like illness), </a:t>
            </a:r>
            <a:r>
              <a:rPr lang="zh-TW"/>
              <a:t>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Behavior Indicators</a:t>
            </a:r>
            <a:r>
              <a:rPr lang="zh-TW"/>
              <a:t> (8)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wearing_mask, travel_outside_state,</a:t>
            </a:r>
            <a:r>
              <a:rPr lang="zh-TW"/>
              <a:t> 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Mental Health Indicators</a:t>
            </a:r>
            <a:r>
              <a:rPr lang="zh-TW"/>
              <a:t> (5)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anxious, depressed,</a:t>
            </a:r>
            <a:r>
              <a:rPr lang="zh-TW"/>
              <a:t> 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Tested Positive Cases</a:t>
            </a:r>
            <a:r>
              <a:rPr lang="zh-TW"/>
              <a:t> (1)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Ubuntu Mono"/>
              <a:buChar char="○"/>
            </a:pPr>
            <a:r>
              <a:rPr b="1" lang="zh-TW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tested_positive</a:t>
            </a:r>
            <a:r>
              <a:rPr lang="zh-TW">
                <a:solidFill>
                  <a:srgbClr val="FF0000"/>
                </a:solidFill>
              </a:rPr>
              <a:t> (this is what we want to predict)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70" name="Google Shape;170;p20"/>
          <p:cNvGrpSpPr/>
          <p:nvPr/>
        </p:nvGrpSpPr>
        <p:grpSpPr>
          <a:xfrm>
            <a:off x="6973225" y="2032125"/>
            <a:ext cx="1604200" cy="2401500"/>
            <a:chOff x="6973225" y="2032125"/>
            <a:chExt cx="1604200" cy="2401500"/>
          </a:xfrm>
        </p:grpSpPr>
        <p:sp>
          <p:nvSpPr>
            <p:cNvPr id="171" name="Google Shape;171;p20"/>
            <p:cNvSpPr/>
            <p:nvPr/>
          </p:nvSpPr>
          <p:spPr>
            <a:xfrm>
              <a:off x="6973225" y="2032125"/>
              <a:ext cx="184800" cy="240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 txBox="1"/>
            <p:nvPr/>
          </p:nvSpPr>
          <p:spPr>
            <a:xfrm>
              <a:off x="7264925" y="2972850"/>
              <a:ext cx="1312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Percentage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One-hot Vector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266325"/>
            <a:ext cx="85206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One-hot vectors</a:t>
            </a:r>
            <a:r>
              <a:rPr lang="zh-TW"/>
              <a:t>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Vectors with </a:t>
            </a:r>
            <a:r>
              <a:rPr b="1" lang="zh-TW"/>
              <a:t>only one element equals to one</a:t>
            </a:r>
            <a:r>
              <a:rPr lang="zh-TW"/>
              <a:t> while others are zero.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Usually used to encode discrete values.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887800" y="3229875"/>
            <a:ext cx="227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If state code = AZ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(Arizona)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21"/>
          <p:cNvGrpSpPr/>
          <p:nvPr/>
        </p:nvGrpSpPr>
        <p:grpSpPr>
          <a:xfrm>
            <a:off x="5686163" y="2793575"/>
            <a:ext cx="2294438" cy="2124000"/>
            <a:chOff x="5686163" y="2793575"/>
            <a:chExt cx="2294438" cy="2124000"/>
          </a:xfrm>
        </p:grpSpPr>
        <p:grpSp>
          <p:nvGrpSpPr>
            <p:cNvPr id="181" name="Google Shape;181;p21"/>
            <p:cNvGrpSpPr/>
            <p:nvPr/>
          </p:nvGrpSpPr>
          <p:grpSpPr>
            <a:xfrm>
              <a:off x="5686163" y="2793575"/>
              <a:ext cx="2294438" cy="2124000"/>
              <a:chOff x="5686163" y="2412575"/>
              <a:chExt cx="2294438" cy="2124000"/>
            </a:xfrm>
          </p:grpSpPr>
          <p:pic>
            <p:nvPicPr>
              <p:cNvPr descr="\begin{bmatrix}&#10;0 \\&#10;0\\&#10;1\\&#10;0\\&#10;\vdots \\&#10;0\\&#10;\end{bmatrix}" id="182" name="Google Shape;182;p21" title="MathEquation,#0000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86163" y="2478225"/>
                <a:ext cx="473734" cy="19050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" name="Google Shape;183;p21"/>
              <p:cNvSpPr txBox="1"/>
              <p:nvPr/>
            </p:nvSpPr>
            <p:spPr>
              <a:xfrm>
                <a:off x="6159900" y="2412575"/>
                <a:ext cx="1820700" cy="21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>
                    <a:latin typeface="Open Sans"/>
                    <a:ea typeface="Open Sans"/>
                    <a:cs typeface="Open Sans"/>
                    <a:sym typeface="Open Sans"/>
                  </a:rPr>
                  <a:t>AL (Alabama)</a:t>
                </a:r>
                <a:endParaRPr sz="18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>
                    <a:latin typeface="Open Sans"/>
                    <a:ea typeface="Open Sans"/>
                    <a:cs typeface="Open Sans"/>
                    <a:sym typeface="Open Sans"/>
                  </a:rPr>
                  <a:t>AK (Alaska)</a:t>
                </a:r>
                <a:endParaRPr sz="18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AZ (Arizona)</a:t>
                </a:r>
                <a:endParaRPr sz="180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>
                    <a:latin typeface="Open Sans"/>
                    <a:ea typeface="Open Sans"/>
                    <a:cs typeface="Open Sans"/>
                    <a:sym typeface="Open Sans"/>
                  </a:rPr>
                  <a:t>AR (Arkansas)</a:t>
                </a:r>
                <a:endParaRPr sz="18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>
                    <a:latin typeface="Open Sans"/>
                    <a:ea typeface="Open Sans"/>
                    <a:cs typeface="Open Sans"/>
                    <a:sym typeface="Open Sans"/>
                  </a:rPr>
                  <a:t>WI (Wisconsin)</a:t>
                </a:r>
                <a:endParaRPr sz="18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84" name="Google Shape;184;p21"/>
            <p:cNvSpPr/>
            <p:nvPr/>
          </p:nvSpPr>
          <p:spPr>
            <a:xfrm>
              <a:off x="5780400" y="3459375"/>
              <a:ext cx="279900" cy="2799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21"/>
          <p:cNvGrpSpPr/>
          <p:nvPr/>
        </p:nvGrpSpPr>
        <p:grpSpPr>
          <a:xfrm>
            <a:off x="3165100" y="3097450"/>
            <a:ext cx="2325900" cy="501875"/>
            <a:chOff x="3165100" y="3097450"/>
            <a:chExt cx="2325900" cy="501875"/>
          </a:xfrm>
        </p:grpSpPr>
        <p:cxnSp>
          <p:nvCxnSpPr>
            <p:cNvPr id="186" name="Google Shape;186;p21"/>
            <p:cNvCxnSpPr>
              <a:stCxn id="179" idx="3"/>
            </p:cNvCxnSpPr>
            <p:nvPr/>
          </p:nvCxnSpPr>
          <p:spPr>
            <a:xfrm>
              <a:off x="3165100" y="3599325"/>
              <a:ext cx="23259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7" name="Google Shape;187;p21"/>
            <p:cNvSpPr txBox="1"/>
            <p:nvPr/>
          </p:nvSpPr>
          <p:spPr>
            <a:xfrm>
              <a:off x="3314800" y="3097450"/>
              <a:ext cx="202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one-hot encoding</a:t>
              </a:r>
              <a:endParaRPr b="1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